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986" r:id="rId3"/>
    <p:sldId id="991" r:id="rId4"/>
    <p:sldId id="992" r:id="rId5"/>
    <p:sldId id="994" r:id="rId6"/>
    <p:sldId id="995" r:id="rId7"/>
    <p:sldId id="996" r:id="rId8"/>
    <p:sldId id="1020" r:id="rId9"/>
    <p:sldId id="997" r:id="rId10"/>
    <p:sldId id="998" r:id="rId11"/>
    <p:sldId id="1000" r:id="rId12"/>
    <p:sldId id="1001" r:id="rId13"/>
    <p:sldId id="1002" r:id="rId14"/>
    <p:sldId id="1003" r:id="rId15"/>
    <p:sldId id="1004" r:id="rId16"/>
    <p:sldId id="1005" r:id="rId17"/>
    <p:sldId id="1007" r:id="rId18"/>
    <p:sldId id="1010" r:id="rId19"/>
    <p:sldId id="1012" r:id="rId20"/>
    <p:sldId id="1013" r:id="rId21"/>
    <p:sldId id="1014" r:id="rId22"/>
    <p:sldId id="1015" r:id="rId23"/>
    <p:sldId id="1030" r:id="rId24"/>
    <p:sldId id="1016" r:id="rId25"/>
    <p:sldId id="1017" r:id="rId26"/>
    <p:sldId id="1018" r:id="rId27"/>
    <p:sldId id="1019" r:id="rId28"/>
    <p:sldId id="1032" r:id="rId29"/>
    <p:sldId id="1033" r:id="rId30"/>
    <p:sldId id="989" r:id="rId31"/>
    <p:sldId id="990" r:id="rId32"/>
    <p:sldId id="1021" r:id="rId33"/>
    <p:sldId id="1022" r:id="rId34"/>
    <p:sldId id="988" r:id="rId35"/>
    <p:sldId id="1024" r:id="rId36"/>
    <p:sldId id="1026" r:id="rId37"/>
    <p:sldId id="1027" r:id="rId38"/>
    <p:sldId id="1028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576270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trees near the house.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two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three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There is a bird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a small tree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the small tree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big tree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0822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 wants to eat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tea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cake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goes away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 catches the bird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falls down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6268" y="8452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0630" y="21222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6687" y="34431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6687" y="47183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90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3735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clever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foolish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愚蠢的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7722" y="14051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102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1340768"/>
            <a:ext cx="11485848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my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you. </a:t>
            </a:r>
            <a:r>
              <a:rPr lang="en-US" altLang="zh-CN" sz="2600" b="1" dirty="0" err="1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Wow,your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is so big.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two pictures on the wall. I like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nice. Oh, I like the toy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chair.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my sister’s.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an apple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please. I like eating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Ah, what’s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table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pairs of </a:t>
            </a:r>
            <a:r>
              <a:rPr lang="en-US" altLang="zh-CN" sz="26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600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both mine</a:t>
            </a:r>
            <a:r>
              <a:rPr lang="en-US" altLang="zh-CN" sz="2600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8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you. Wow,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 is so big.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two pictures on the wall. 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nice. Oh, I like the toy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chair.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my sister’s.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an apple?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please. I like eating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Ah, what’s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table?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pairs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both mine.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6100" y="853804"/>
            <a:ext cx="1578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Welcome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38388" y="879199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home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661425" y="1459146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living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64426" y="2086486"/>
            <a:ext cx="1462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drawing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56354" y="2726012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monkey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20610" y="2787402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Whose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531014" y="3429000"/>
            <a:ext cx="1203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Would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27054" y="4054513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fruit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23499" y="4054513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under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567282" y="4700094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shoes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82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判断下列单词画线部分读音是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ome and dan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with me.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I feel h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ngry. I need a c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pcake.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Polar bears are not afraid of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old. They live on the i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en,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 comes the school bus.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ousin wants to be a do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038" y="21243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4038" y="27690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3274" y="34119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4802" y="40591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2816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389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选出每组中不同类的一项。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soup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thirsty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26" y="1482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615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6150" y="27573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1788" y="34012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4277" y="40303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6150" y="46695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1428" y="53243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1428" y="59593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183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622425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622425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—We don’t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622425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622425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some;some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some;any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any;some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17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—What’s on the table, Dad?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—There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glasses of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table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are;milks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is;milk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are;milk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4973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6150" y="34562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438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busy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—Let’s go and help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His;his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He’s;him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He’s;his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55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like, Annie?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—I’d like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soup and chicken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very hungry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do;some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would;a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would;some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0467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is popular 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Coffee is popular 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US;China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China;Western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countries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Western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countries;China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268" y="8488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2522" y="21520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2697" y="41027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451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—I’m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I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juice, please?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is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you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thirsty;some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hungry;any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thirsty;any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2154238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Greens watch TV on a soft sofa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son is between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0334" y="8435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0393" y="27188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081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用所给单词的适当形式填空。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juice in the fridge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glass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books are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pear and some oranges in the basket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soup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99053" y="1501876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isn’t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142878" y="2152899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milk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22998" y="2780928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their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766180" y="34375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26854" y="4002992"/>
            <a:ext cx="1053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really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84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  <a:tab pos="100672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forest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36912"/>
            <a:ext cx="48717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park near my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house.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6140" y="3789040"/>
            <a:ext cx="27301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forest is big.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268" y="21222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3360" y="33206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eat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is behind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pandas in the zoo?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box? —There are two balls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4926" y="862350"/>
            <a:ext cx="116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sweets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19142" y="1510422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74726" y="2146503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50790" y="272758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50790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702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判断下列句子与图片内容是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140400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 toy cars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table in front of the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 books under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bear on the chair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chair beside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s103.jpg" descr="id:21474877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39422" y="1628800"/>
            <a:ext cx="3075940" cy="25736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2638" y="15104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3402" y="21499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1948" y="27841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6268" y="34440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4915" y="40848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088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寒假期间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李欣和王磊参加了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小少年走天下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研学营活动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他们来到了首都北京。瞧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他们今天来到了颐和园。请将李欣和王磊说的话重新排序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组成一段完整、通顺的对话。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boats on the lake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Li Xin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lake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on the lake?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5843905" algn="ctr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Shall we go boating now?	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857444"/>
            <a:ext cx="3206750" cy="48260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793767"/>
              </p:ext>
            </p:extLst>
          </p:nvPr>
        </p:nvGraphicFramePr>
        <p:xfrm>
          <a:off x="6295834" y="4653136"/>
          <a:ext cx="5544618" cy="640080"/>
        </p:xfrm>
        <a:graphic>
          <a:graphicData uri="http://schemas.openxmlformats.org/drawingml/2006/table">
            <a:tbl>
              <a:tblPr firstRow="1" firstCol="1" bandRow="1"/>
              <a:tblGrid>
                <a:gridCol w="924103">
                  <a:extLst>
                    <a:ext uri="{9D8B030D-6E8A-4147-A177-3AD203B41FA5}">
                      <a16:colId xmlns:a16="http://schemas.microsoft.com/office/drawing/2014/main" val="3073643031"/>
                    </a:ext>
                  </a:extLst>
                </a:gridCol>
                <a:gridCol w="924103">
                  <a:extLst>
                    <a:ext uri="{9D8B030D-6E8A-4147-A177-3AD203B41FA5}">
                      <a16:colId xmlns:a16="http://schemas.microsoft.com/office/drawing/2014/main" val="376503306"/>
                    </a:ext>
                  </a:extLst>
                </a:gridCol>
                <a:gridCol w="924103">
                  <a:extLst>
                    <a:ext uri="{9D8B030D-6E8A-4147-A177-3AD203B41FA5}">
                      <a16:colId xmlns:a16="http://schemas.microsoft.com/office/drawing/2014/main" val="3460140646"/>
                    </a:ext>
                  </a:extLst>
                </a:gridCol>
                <a:gridCol w="924103">
                  <a:extLst>
                    <a:ext uri="{9D8B030D-6E8A-4147-A177-3AD203B41FA5}">
                      <a16:colId xmlns:a16="http://schemas.microsoft.com/office/drawing/2014/main" val="2209003130"/>
                    </a:ext>
                  </a:extLst>
                </a:gridCol>
                <a:gridCol w="924103">
                  <a:extLst>
                    <a:ext uri="{9D8B030D-6E8A-4147-A177-3AD203B41FA5}">
                      <a16:colId xmlns:a16="http://schemas.microsoft.com/office/drawing/2014/main" val="1722951585"/>
                    </a:ext>
                  </a:extLst>
                </a:gridCol>
                <a:gridCol w="924103">
                  <a:extLst>
                    <a:ext uri="{9D8B030D-6E8A-4147-A177-3AD203B41FA5}">
                      <a16:colId xmlns:a16="http://schemas.microsoft.com/office/drawing/2014/main" val="36113570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963199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527254" y="47115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63358" y="47358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78624" y="47272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93890" y="47233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227432" y="47230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087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首先，对话以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“Hello, Li Xin. Look at the lake.”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李欣。看这个湖。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开头，引出看湖的话题，所以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句；看到湖后发出感叹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big.”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它好大。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句；接着好奇湖面上有什么，问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“What’s on the lake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湖面上有什么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句；针对提问，回答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“There are some boats on the lake.”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湖面上有一些船。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句；看到船后提议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“Shall we go boating now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我们现在去划船好吗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句；最后对提议表示赞同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“Good idea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go.”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好主意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我们走吧。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排在第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8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有一个多余选项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pencils, a pen and a ruler in her pencil case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and her friend Lily are often in the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often sits on the sofa and reads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also a sofa, a bed and a bookcase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big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pencils and rubbers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132856"/>
            <a:ext cx="9361040" cy="379442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3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Tracy’s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very beautiful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pictures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desk and a chair in her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lots of books in the bookcase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desk is between the bed and the bookcase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bag and her pencil case are on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Tracy’s sofa is next to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shoes and a ball are under the bed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 and play games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like it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31110" y="10956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343678" y="17709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02450" y="30070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66380" y="36537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479148" y="36537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166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723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完形填空。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</a:p>
          <a:p>
            <a:pPr indent="8890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move to our new home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excited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my new home like?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890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get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see a beautiful garden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all kinds of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and green trees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garden every day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come to our home by elevator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5298" y="3748232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7152" y="4356942"/>
            <a:ext cx="5550302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there</a:t>
            </a:r>
            <a:r>
              <a:rPr lang="zh-CN" altLang="zh-CN" sz="2600" dirty="0">
                <a:cs typeface="Times New Roman" panose="02020603050405020304" pitchFamily="18" charset="0"/>
              </a:rPr>
              <a:t>为地点副词，前面不加介词</a:t>
            </a:r>
            <a:r>
              <a:rPr lang="en-US" altLang="zh-CN" sz="2600" dirty="0">
                <a:cs typeface="Times New Roman" panose="02020603050405020304" pitchFamily="18" charset="0"/>
              </a:rPr>
              <a:t>to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4383" y="5557271"/>
            <a:ext cx="7439694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dirty="0">
                <a:cs typeface="Times New Roman" panose="02020603050405020304" pitchFamily="18" charset="0"/>
              </a:rPr>
              <a:t>横线处填</a:t>
            </a:r>
            <a:r>
              <a:rPr lang="en-US" altLang="zh-CN" sz="2600" dirty="0">
                <a:cs typeface="Times New Roman" panose="02020603050405020304" pitchFamily="18" charset="0"/>
              </a:rPr>
              <a:t>play,</a:t>
            </a:r>
            <a:r>
              <a:rPr lang="zh-CN" altLang="zh-CN" sz="2600" dirty="0">
                <a:cs typeface="Times New Roman" panose="02020603050405020304" pitchFamily="18" charset="0"/>
              </a:rPr>
              <a:t>表示</a:t>
            </a:r>
            <a:r>
              <a:rPr lang="en-US" altLang="zh-CN" sz="2600" dirty="0"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我</a:t>
            </a:r>
            <a:r>
              <a:rPr lang="en-US" altLang="zh-CN" sz="2600" dirty="0"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每天可以在花园里玩。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2084" y="382517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902084" y="5025505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42524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dad opens the door, a tiny living room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 a television,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 of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enjoy reading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45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bookshelf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library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table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727504"/>
            <a:ext cx="105131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打开门，映入眼帘的是一个起居室，故用介词短语</a:t>
            </a:r>
            <a:r>
              <a:rPr lang="en-US" altLang="zh-CN" dirty="0">
                <a:cs typeface="Times New Roman" panose="02020603050405020304" pitchFamily="18" charset="0"/>
              </a:rPr>
              <a:t>in front of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933349"/>
            <a:ext cx="85918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“full of my </a:t>
            </a:r>
            <a:r>
              <a:rPr lang="en-US" altLang="zh-CN" dirty="0" err="1"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cs typeface="Times New Roman" panose="02020603050405020304" pitchFamily="18" charset="0"/>
              </a:rPr>
              <a:t> books”</a:t>
            </a:r>
            <a:r>
              <a:rPr lang="zh-CN" altLang="zh-CN" dirty="0">
                <a:cs typeface="Times New Roman" panose="02020603050405020304" pitchFamily="18" charset="0"/>
              </a:rPr>
              <a:t>可推断，此处是书橱。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0630" y="22166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70334" y="34018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601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enjoy reading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bunk beds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双层床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top bed is mine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miss my mum, she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bed below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14272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aren’t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4744" y="2698882"/>
            <a:ext cx="80107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“bunk beds”</a:t>
            </a:r>
            <a:r>
              <a:rPr lang="zh-CN" altLang="zh-CN" dirty="0">
                <a:cs typeface="Times New Roman" panose="02020603050405020304" pitchFamily="18" charset="0"/>
              </a:rPr>
              <a:t>为可数名词复数，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4744" y="3844205"/>
            <a:ext cx="112419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“If I miss my mum ...”</a:t>
            </a:r>
            <a:r>
              <a:rPr lang="zh-CN" altLang="zh-CN" dirty="0">
                <a:cs typeface="Times New Roman" panose="02020603050405020304" pitchFamily="18" charset="0"/>
              </a:rPr>
              <a:t>，表示如果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想妈妈的话，她可以睡在下床，故此处用</a:t>
            </a:r>
            <a:r>
              <a:rPr lang="en-US" altLang="zh-CN" dirty="0">
                <a:cs typeface="Times New Roman" panose="02020603050405020304" pitchFamily="18" charset="0"/>
              </a:rPr>
              <a:t>sleep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7722" y="22048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2107" y="34111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597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elder sister’s room, 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comfortable sofa by the window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 I can have one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and Dad put lots of green plants in every corner of the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home is cozy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舒适的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our new home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0099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soft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yummy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sweet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938280"/>
            <a:ext cx="102971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cs typeface="Times New Roman" panose="02020603050405020304" pitchFamily="18" charset="0"/>
              </a:rPr>
              <a:t>“a soft and comfortable sofa”</a:t>
            </a:r>
            <a:r>
              <a:rPr lang="zh-CN" altLang="zh-CN" dirty="0">
                <a:cs typeface="Times New Roman" panose="02020603050405020304" pitchFamily="18" charset="0"/>
              </a:rPr>
              <a:t>表示一张柔软又舒适的沙发。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5138608"/>
            <a:ext cx="65755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cs typeface="Times New Roman" panose="02020603050405020304" pitchFamily="18" charset="0"/>
              </a:rPr>
              <a:t>“sweet”</a:t>
            </a:r>
            <a:r>
              <a:rPr lang="zh-CN" altLang="zh-CN" dirty="0">
                <a:cs typeface="Times New Roman" panose="02020603050405020304" pitchFamily="18" charset="0"/>
              </a:rPr>
              <a:t>一词表示新家的甜蜜、美好。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8454" y="34236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9292" y="46322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863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917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horse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soup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528914"/>
            <a:ext cx="40857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live in a new house now.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6694" y="2721693"/>
            <a:ext cx="35669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really like elephants.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3914472"/>
            <a:ext cx="35285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soup is just right.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6268" y="10582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5606" y="22470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2698" y="34491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754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890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 likes old things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looking for things of old times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Saturday morning, he comes to a small village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finds a blue ceramic bowl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瓷碗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looks nice and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 the ground and a cat is eating breakfast from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old woman, the owner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cat, is sitting near the bowl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890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wants to get the bowl, but he doesn’t want to spend much money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says to the woman, “The cat is very cute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buy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sell it to me?”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much can you give me?” the woman asks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says, 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Twenty-five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OK?” The woman says, “OK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man gives the money to her and runs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minutes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the man comes back, “My cat wants a bowl to drink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give this bowl to me?” But the woman answers, “I’m sorry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give it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to the bowl, it helps me sell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卖出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cats a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4351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（一）根据短文内容，补全句子。（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4351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happens in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4351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（二）根据短文内容，选择正确的答案。（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4351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man really want?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4351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bowl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2918" y="1412776"/>
            <a:ext cx="4342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small village/the </a:t>
            </a:r>
            <a:r>
              <a:rPr lang="en-US" altLang="zh-CN" dirty="0" smtClean="0"/>
              <a:t>morning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10630" y="27638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538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（三）根据短文内容，回答下列问题。（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the bowl?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have 20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can you buy the cat?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5712" y="2069394"/>
            <a:ext cx="72236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It’s on the ground, near the old</a:t>
            </a:r>
            <a:r>
              <a:rPr lang="en-US" altLang="zh-CN" sz="1050" dirty="0"/>
              <a:t> </a:t>
            </a:r>
            <a:r>
              <a:rPr lang="en-US" altLang="zh-CN" dirty="0"/>
              <a:t>woman.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6574" y="3250800"/>
            <a:ext cx="190148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No, I can’t</a:t>
            </a:r>
            <a:r>
              <a:rPr lang="en-US" altLang="zh-CN" dirty="0" smtClean="0"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260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woman very clever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聪明的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What can we learn from the story?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868412" y="5284417"/>
            <a:ext cx="3930650" cy="5175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9482" y="4466241"/>
            <a:ext cx="17991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Yes, she is.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6574" y="5752496"/>
            <a:ext cx="58020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We shouldn’t be tricky.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6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indent="8890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19th Asian Games held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举办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Hangzhou from September 23rd to October 8th, 2023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Hangzhou is the third Chinese city to host the Asian Games after Beijing and Guangzhou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Hangzhou is a city with the history of more than 2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 years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Hangzhou is famous for silk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丝绸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 is called “home of silk”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interesting places for you to visit, like the West Lake,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Leifeng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Tower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塔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Lingyin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Temple and so 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have some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Longjing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eat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Longjing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prawns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虾仁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popular Chinese saying goes, “There is a paradise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heaven, while there are Suzhou and Hangzhou on Earth”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go there by plane or train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308" y="1105575"/>
            <a:ext cx="3306445" cy="42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24148"/>
            <a:ext cx="11485848" cy="301723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（一）根据短文内容，选择正确的答案。（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Hangzhou is the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city to host the Asian Games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	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	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Hangzhou is famous for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	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silk	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ducks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34566" y="3614300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 is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the article, there are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 places in 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Hangzhou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4992" y="131149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905830" y="2501352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872806" y="372350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872806" y="4894546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70134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根据短文内容和你自己的打算，完成杭州的旅行计划吧。（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826605"/>
            <a:ext cx="4408170" cy="54546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94207"/>
              </p:ext>
            </p:extLst>
          </p:nvPr>
        </p:nvGraphicFramePr>
        <p:xfrm>
          <a:off x="478582" y="2123810"/>
          <a:ext cx="1136812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3501381">
                  <a:extLst>
                    <a:ext uri="{9D8B030D-6E8A-4147-A177-3AD203B41FA5}">
                      <a16:colId xmlns:a16="http://schemas.microsoft.com/office/drawing/2014/main" val="1719266920"/>
                    </a:ext>
                  </a:extLst>
                </a:gridCol>
                <a:gridCol w="7866739">
                  <a:extLst>
                    <a:ext uri="{9D8B030D-6E8A-4147-A177-3AD203B41FA5}">
                      <a16:colId xmlns:a16="http://schemas.microsoft.com/office/drawing/2014/main" val="276341314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travel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Hangzhou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214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 u="non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</a:t>
                      </a:r>
                      <a:r>
                        <a:rPr lang="zh-CN" sz="2800" u="non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</a:t>
                      </a:r>
                      <a:endParaRPr lang="zh-CN" sz="1200" u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8518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Transport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  <a:defRPr/>
                      </a:pP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</a:t>
                      </a:r>
                      <a:r>
                        <a:rPr lang="zh-CN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843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499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&amp;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620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Souvenirs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纪念品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35667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959302" y="2852936"/>
            <a:ext cx="1962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October</a:t>
            </a:r>
            <a:r>
              <a:rPr lang="en-US" altLang="zh-CN" dirty="0" smtClean="0">
                <a:ea typeface="仿宋" panose="02010609060101010101" pitchFamily="49" charset="-122"/>
              </a:rPr>
              <a:t> </a:t>
            </a:r>
            <a:r>
              <a:rPr lang="en-US" altLang="zh-CN" dirty="0" smtClean="0"/>
              <a:t>1st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03318" y="3481978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train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02587" y="4112824"/>
            <a:ext cx="79338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the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West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Lake,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 err="1"/>
              <a:t>Leifeng</a:t>
            </a:r>
            <a:r>
              <a:rPr lang="en-US" altLang="zh-CN" sz="1050" dirty="0"/>
              <a:t> </a:t>
            </a:r>
            <a:r>
              <a:rPr lang="en-US" altLang="zh-CN" dirty="0"/>
              <a:t>Tower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and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 err="1"/>
              <a:t>Lingyin</a:t>
            </a:r>
            <a:r>
              <a:rPr lang="en-US" altLang="zh-CN" sz="1050" dirty="0"/>
              <a:t> </a:t>
            </a:r>
            <a:r>
              <a:rPr lang="en-US" altLang="zh-CN" dirty="0"/>
              <a:t>Temple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27054" y="4731618"/>
            <a:ext cx="55162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Longjing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prawns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and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 err="1"/>
              <a:t>Longjing</a:t>
            </a:r>
            <a:r>
              <a:rPr lang="en-US" altLang="zh-CN" dirty="0">
                <a:ea typeface="仿宋" panose="02010609060101010101" pitchFamily="49" charset="-122"/>
              </a:rPr>
              <a:t> </a:t>
            </a:r>
            <a:r>
              <a:rPr lang="en-US" altLang="zh-CN" dirty="0"/>
              <a:t>tea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63912" y="5468185"/>
            <a:ext cx="1452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silk fans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9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十六、 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请仔细观察图片，用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句型，帮助迈克完成他的卧室的介绍。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要求：语句通顺，表达正确，不少于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不包括已给句子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q07.jpg" descr="id:21474878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2780928"/>
            <a:ext cx="3456384" cy="310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22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4375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Mike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89482" y="1340768"/>
            <a:ext cx="113223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There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bed, a chair and a desk in my bedroom. There are two footballs under the bed. There are some flowers on the desk. There’s a picture on the wall. There is a toy bear on the chair and a toy car under the chair. There’s a cat in the room. It’s Mimi. I like playing with her. I like my bedroom very much.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50590" y="5220654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21910" y="4581128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87726" y="3895232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50590" y="3259346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78582" y="2628366"/>
            <a:ext cx="11296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729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pear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picnic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340768"/>
            <a:ext cx="336117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bear is so funny.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564904"/>
            <a:ext cx="53222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book is beside the pencil box.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645024"/>
            <a:ext cx="38674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Tea is popular in China.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31126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hot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hard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room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fridge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book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1790" y="4831290"/>
            <a:ext cx="34579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water is too cold.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052" y="5939242"/>
            <a:ext cx="41055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pies are in the fridge.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0334" y="8346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4896" y="20123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53242" y="31958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70953" y="43057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52521" y="55197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181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813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204" y="293018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17" y="1329149"/>
            <a:ext cx="11040177" cy="15938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6614" y="3417381"/>
            <a:ext cx="6092825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1.The boy is afraid of the dog.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2.There is a house in the forest.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3.There’s a monkey in the tree.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4.The boy sits beside his father.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5.There’s a bag on the chair.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71364" y="300889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62124" y="302375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53714" y="301132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070436" y="301097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824005" y="301986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578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11.jpg" descr="id:2147487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1628800"/>
            <a:ext cx="5755005" cy="418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sofa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wall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cat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pears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toy car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toy bear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There is a toy car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11.jpg" descr="id:2147487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19542" y="721940"/>
            <a:ext cx="2858213" cy="20776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43172" y="1988840"/>
            <a:ext cx="36518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the picture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8256" y="3852502"/>
            <a:ext cx="35376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on the table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8560" y="26726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8256" y="5648268"/>
            <a:ext cx="33981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on the sofa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6440" y="45086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795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1442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between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sofas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sofa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table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beside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under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table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11.jpg" descr="id:21474877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88489" y="946574"/>
            <a:ext cx="2858213" cy="20776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4152" y="2307937"/>
            <a:ext cx="33200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the table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268" y="11418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9956" y="4047178"/>
            <a:ext cx="31405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the ball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4080" y="29969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594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133199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one big tree and two small trees near the house. In the big tree, there is a bird. Can the bird sing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can. What’s that near the big tree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cat. “I want some food,” thinks the cat. “Bird, come here. It’s time for tea,” says the cat. “Not today, thank you,” says the bird. “You can’t catch me today. Goodbye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72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4095</Words>
  <Application>Microsoft Office PowerPoint</Application>
  <PresentationFormat>自定义</PresentationFormat>
  <Paragraphs>348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2025-06-30T05:48:25Z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